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1" r:id="rId8"/>
    <p:sldId id="260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7" r:id="rId21"/>
    <p:sldId id="278" r:id="rId22"/>
    <p:sldId id="276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03"/>
    <p:restoredTop sz="95934"/>
  </p:normalViewPr>
  <p:slideViewPr>
    <p:cSldViewPr snapToGrid="0" snapToObjects="1">
      <p:cViewPr varScale="1">
        <p:scale>
          <a:sx n="114" d="100"/>
          <a:sy n="114" d="100"/>
        </p:scale>
        <p:origin x="184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hyperlink" Target="https://divvy-tripdata.s3.amazonaws.com/index.html" TargetMode="External"/><Relationship Id="rId1" Type="http://schemas.openxmlformats.org/officeDocument/2006/relationships/hyperlink" Target="https://www.divvybikes.com/data-license-agreement" TargetMode="External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ivvybikes.com/data-license-agreement" TargetMode="External"/><Relationship Id="rId1" Type="http://schemas.openxmlformats.org/officeDocument/2006/relationships/hyperlink" Target="https://divvy-tripdata.s3.amazonaws.com/index.html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AEC04-ADB7-AC4B-92F2-D8A147C0C736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6983FF-3F39-7242-9B10-8B7FB1454D52}">
      <dgm:prSet phldrT="[Text]"/>
      <dgm:spPr/>
      <dgm:t>
        <a:bodyPr/>
        <a:lstStyle/>
        <a:p>
          <a:r>
            <a:rPr lang="en-US" dirty="0"/>
            <a:t>Setting</a:t>
          </a:r>
        </a:p>
      </dgm:t>
    </dgm:pt>
    <dgm:pt modelId="{D5DEAB64-D5D0-5045-9DCE-679ED8697D3F}" type="parTrans" cxnId="{42FBF5E3-5BB5-E448-87ED-0FB9D8561BFA}">
      <dgm:prSet/>
      <dgm:spPr/>
      <dgm:t>
        <a:bodyPr/>
        <a:lstStyle/>
        <a:p>
          <a:endParaRPr lang="en-US"/>
        </a:p>
      </dgm:t>
    </dgm:pt>
    <dgm:pt modelId="{EED56A2B-B9E2-4844-A305-727292103906}" type="sibTrans" cxnId="{42FBF5E3-5BB5-E448-87ED-0FB9D8561BFA}">
      <dgm:prSet/>
      <dgm:spPr/>
      <dgm:t>
        <a:bodyPr/>
        <a:lstStyle/>
        <a:p>
          <a:endParaRPr lang="en-US"/>
        </a:p>
      </dgm:t>
    </dgm:pt>
    <dgm:pt modelId="{9E56D723-497D-3047-B57B-FBFED7B9E642}">
      <dgm:prSet phldrT="[Text]"/>
      <dgm:spPr/>
      <dgm:t>
        <a:bodyPr/>
        <a:lstStyle/>
        <a:p>
          <a:r>
            <a:rPr lang="en-US" dirty="0"/>
            <a:t>Based in Chicago, IL</a:t>
          </a:r>
        </a:p>
      </dgm:t>
    </dgm:pt>
    <dgm:pt modelId="{D0F741E6-843A-CF4B-8294-32673A38958F}" type="parTrans" cxnId="{4D0309B0-9D11-5644-BD04-C687BBF9262E}">
      <dgm:prSet/>
      <dgm:spPr/>
      <dgm:t>
        <a:bodyPr/>
        <a:lstStyle/>
        <a:p>
          <a:endParaRPr lang="en-US"/>
        </a:p>
      </dgm:t>
    </dgm:pt>
    <dgm:pt modelId="{A5305464-77B8-FD45-AA9E-F6E9A0087DDA}" type="sibTrans" cxnId="{4D0309B0-9D11-5644-BD04-C687BBF9262E}">
      <dgm:prSet/>
      <dgm:spPr/>
      <dgm:t>
        <a:bodyPr/>
        <a:lstStyle/>
        <a:p>
          <a:endParaRPr lang="en-US"/>
        </a:p>
      </dgm:t>
    </dgm:pt>
    <dgm:pt modelId="{9AB6F6E1-E5EC-B248-8146-59566B239F18}">
      <dgm:prSet phldrT="[Text]"/>
      <dgm:spPr/>
      <dgm:t>
        <a:bodyPr/>
        <a:lstStyle/>
        <a:p>
          <a:r>
            <a:rPr lang="en-US" dirty="0"/>
            <a:t>Over 692 Stations</a:t>
          </a:r>
        </a:p>
      </dgm:t>
    </dgm:pt>
    <dgm:pt modelId="{89F91EBF-0F7B-2F48-8DD5-E4571FA7E906}" type="parTrans" cxnId="{5DCE22D1-4BAD-434B-B6E9-87D03D625F86}">
      <dgm:prSet/>
      <dgm:spPr/>
      <dgm:t>
        <a:bodyPr/>
        <a:lstStyle/>
        <a:p>
          <a:endParaRPr lang="en-US"/>
        </a:p>
      </dgm:t>
    </dgm:pt>
    <dgm:pt modelId="{F452D0D5-336D-F141-BAB7-E134FC68ACC5}" type="sibTrans" cxnId="{5DCE22D1-4BAD-434B-B6E9-87D03D625F86}">
      <dgm:prSet/>
      <dgm:spPr/>
      <dgm:t>
        <a:bodyPr/>
        <a:lstStyle/>
        <a:p>
          <a:endParaRPr lang="en-US"/>
        </a:p>
      </dgm:t>
    </dgm:pt>
    <dgm:pt modelId="{318624B0-363A-2F4D-9EC1-CD3DE27A33A3}">
      <dgm:prSet phldrT="[Text]"/>
      <dgm:spPr/>
      <dgm:t>
        <a:bodyPr/>
        <a:lstStyle/>
        <a:p>
          <a:r>
            <a:rPr lang="en-US" dirty="0"/>
            <a:t>How it Works</a:t>
          </a:r>
        </a:p>
      </dgm:t>
    </dgm:pt>
    <dgm:pt modelId="{A4E16036-9CD4-F84D-81DF-832207CCD202}" type="parTrans" cxnId="{C7999B84-2150-E641-94F2-584A9018065F}">
      <dgm:prSet/>
      <dgm:spPr/>
      <dgm:t>
        <a:bodyPr/>
        <a:lstStyle/>
        <a:p>
          <a:endParaRPr lang="en-US"/>
        </a:p>
      </dgm:t>
    </dgm:pt>
    <dgm:pt modelId="{216A8A73-5D03-B54B-8387-8F77987DC36C}" type="sibTrans" cxnId="{C7999B84-2150-E641-94F2-584A9018065F}">
      <dgm:prSet/>
      <dgm:spPr/>
      <dgm:t>
        <a:bodyPr/>
        <a:lstStyle/>
        <a:p>
          <a:endParaRPr lang="en-US"/>
        </a:p>
      </dgm:t>
    </dgm:pt>
    <dgm:pt modelId="{45F96083-4621-684B-92D0-E4E5D9A1947C}">
      <dgm:prSet phldrT="[Text]"/>
      <dgm:spPr/>
      <dgm:t>
        <a:bodyPr/>
        <a:lstStyle/>
        <a:p>
          <a:r>
            <a:rPr lang="en-US" dirty="0"/>
            <a:t>Bikes are unlocked from one stations</a:t>
          </a:r>
        </a:p>
      </dgm:t>
    </dgm:pt>
    <dgm:pt modelId="{B6811519-A14B-C843-8295-52223A388B68}" type="parTrans" cxnId="{3276BB2F-5690-AC42-BE43-499AE679B7F1}">
      <dgm:prSet/>
      <dgm:spPr/>
      <dgm:t>
        <a:bodyPr/>
        <a:lstStyle/>
        <a:p>
          <a:endParaRPr lang="en-US"/>
        </a:p>
      </dgm:t>
    </dgm:pt>
    <dgm:pt modelId="{52B5D3F7-753E-F246-A65B-6876C2ECCCA7}" type="sibTrans" cxnId="{3276BB2F-5690-AC42-BE43-499AE679B7F1}">
      <dgm:prSet/>
      <dgm:spPr/>
      <dgm:t>
        <a:bodyPr/>
        <a:lstStyle/>
        <a:p>
          <a:endParaRPr lang="en-US"/>
        </a:p>
      </dgm:t>
    </dgm:pt>
    <dgm:pt modelId="{168B9940-136F-DA4A-8F05-4A0A8A86768E}">
      <dgm:prSet phldrT="[Text]"/>
      <dgm:spPr/>
      <dgm:t>
        <a:bodyPr/>
        <a:lstStyle/>
        <a:p>
          <a:r>
            <a:rPr lang="en-US" dirty="0"/>
            <a:t>The bikes are returned to any other station in the system</a:t>
          </a:r>
        </a:p>
      </dgm:t>
    </dgm:pt>
    <dgm:pt modelId="{17F98A44-0CB5-5046-A829-0D8BEE741D74}" type="parTrans" cxnId="{4B65CC32-EA59-184B-AB41-9328F4E773D4}">
      <dgm:prSet/>
      <dgm:spPr/>
      <dgm:t>
        <a:bodyPr/>
        <a:lstStyle/>
        <a:p>
          <a:endParaRPr lang="en-US"/>
        </a:p>
      </dgm:t>
    </dgm:pt>
    <dgm:pt modelId="{5B0D8567-8B2C-EC47-9449-37DEFC53F763}" type="sibTrans" cxnId="{4B65CC32-EA59-184B-AB41-9328F4E773D4}">
      <dgm:prSet/>
      <dgm:spPr/>
      <dgm:t>
        <a:bodyPr/>
        <a:lstStyle/>
        <a:p>
          <a:endParaRPr lang="en-US"/>
        </a:p>
      </dgm:t>
    </dgm:pt>
    <dgm:pt modelId="{84C99FE2-54E8-A44C-BECE-723723D2505D}">
      <dgm:prSet phldrT="[Text]"/>
      <dgm:spPr/>
      <dgm:t>
        <a:bodyPr/>
        <a:lstStyle/>
        <a:p>
          <a:r>
            <a:rPr lang="en-US" dirty="0"/>
            <a:t>Types of Riders</a:t>
          </a:r>
        </a:p>
      </dgm:t>
    </dgm:pt>
    <dgm:pt modelId="{C91558FD-F841-2C4D-9FEB-E95127AD3D1D}" type="parTrans" cxnId="{66EBA0D7-7A98-064B-AC7E-DCC9D11DB4FE}">
      <dgm:prSet/>
      <dgm:spPr/>
      <dgm:t>
        <a:bodyPr/>
        <a:lstStyle/>
        <a:p>
          <a:endParaRPr lang="en-US"/>
        </a:p>
      </dgm:t>
    </dgm:pt>
    <dgm:pt modelId="{682A93F5-E192-F44B-8B88-A7766935161B}" type="sibTrans" cxnId="{66EBA0D7-7A98-064B-AC7E-DCC9D11DB4FE}">
      <dgm:prSet/>
      <dgm:spPr/>
      <dgm:t>
        <a:bodyPr/>
        <a:lstStyle/>
        <a:p>
          <a:endParaRPr lang="en-US"/>
        </a:p>
      </dgm:t>
    </dgm:pt>
    <dgm:pt modelId="{D90DCE6E-19B2-0443-93B7-5EF0B5B42A00}">
      <dgm:prSet phldrT="[Text]"/>
      <dgm:spPr/>
      <dgm:t>
        <a:bodyPr/>
        <a:lstStyle/>
        <a:p>
          <a:r>
            <a:rPr lang="en-US" b="1" dirty="0"/>
            <a:t>Members</a:t>
          </a:r>
          <a:r>
            <a:rPr lang="en-US" dirty="0"/>
            <a:t> – annual membership</a:t>
          </a:r>
        </a:p>
      </dgm:t>
    </dgm:pt>
    <dgm:pt modelId="{87B79225-CAC9-AC40-ADB9-1ABBECEEBF97}" type="parTrans" cxnId="{C6546516-F8FA-5B4B-BFA1-40FD0CF2E01F}">
      <dgm:prSet/>
      <dgm:spPr/>
      <dgm:t>
        <a:bodyPr/>
        <a:lstStyle/>
        <a:p>
          <a:endParaRPr lang="en-US"/>
        </a:p>
      </dgm:t>
    </dgm:pt>
    <dgm:pt modelId="{2FEE1B89-4B76-C14E-8F7F-DE85FC7DC460}" type="sibTrans" cxnId="{C6546516-F8FA-5B4B-BFA1-40FD0CF2E01F}">
      <dgm:prSet/>
      <dgm:spPr/>
      <dgm:t>
        <a:bodyPr/>
        <a:lstStyle/>
        <a:p>
          <a:endParaRPr lang="en-US"/>
        </a:p>
      </dgm:t>
    </dgm:pt>
    <dgm:pt modelId="{93349012-6A47-244E-A943-5485E24BD3B0}">
      <dgm:prSet phldrT="[Text]"/>
      <dgm:spPr/>
      <dgm:t>
        <a:bodyPr/>
        <a:lstStyle/>
        <a:p>
          <a:r>
            <a:rPr lang="en-US" b="1" dirty="0"/>
            <a:t>Casual Riders</a:t>
          </a:r>
          <a:r>
            <a:rPr lang="en-US" dirty="0"/>
            <a:t> – single-ride passes or full-day passes</a:t>
          </a:r>
        </a:p>
      </dgm:t>
    </dgm:pt>
    <dgm:pt modelId="{00C45EDE-2BD1-0E4A-A1C9-2014E7C8E49F}" type="parTrans" cxnId="{69525E7F-6E4D-2447-B53D-4220D3537779}">
      <dgm:prSet/>
      <dgm:spPr/>
      <dgm:t>
        <a:bodyPr/>
        <a:lstStyle/>
        <a:p>
          <a:endParaRPr lang="en-US"/>
        </a:p>
      </dgm:t>
    </dgm:pt>
    <dgm:pt modelId="{E614C13C-F5BF-CE4D-A31A-5414B79632BB}" type="sibTrans" cxnId="{69525E7F-6E4D-2447-B53D-4220D3537779}">
      <dgm:prSet/>
      <dgm:spPr/>
      <dgm:t>
        <a:bodyPr/>
        <a:lstStyle/>
        <a:p>
          <a:endParaRPr lang="en-US"/>
        </a:p>
      </dgm:t>
    </dgm:pt>
    <dgm:pt modelId="{E77639FE-C06F-4E44-B41F-4319CA2A344D}">
      <dgm:prSet phldrT="[Text]"/>
      <dgm:spPr/>
      <dgm:t>
        <a:bodyPr/>
        <a:lstStyle/>
        <a:p>
          <a:r>
            <a:rPr lang="en-US" dirty="0"/>
            <a:t>Mostly used for leisure, 30% use them to commute to work</a:t>
          </a:r>
        </a:p>
      </dgm:t>
    </dgm:pt>
    <dgm:pt modelId="{42B45BAE-6204-584A-A684-7BB0365D881C}" type="parTrans" cxnId="{21E63614-778A-7745-B7C4-C01E06D4A058}">
      <dgm:prSet/>
      <dgm:spPr/>
      <dgm:t>
        <a:bodyPr/>
        <a:lstStyle/>
        <a:p>
          <a:endParaRPr lang="en-US"/>
        </a:p>
      </dgm:t>
    </dgm:pt>
    <dgm:pt modelId="{A8BAA4AE-A757-AC40-A650-2BBDD6F7765D}" type="sibTrans" cxnId="{21E63614-778A-7745-B7C4-C01E06D4A058}">
      <dgm:prSet/>
      <dgm:spPr/>
      <dgm:t>
        <a:bodyPr/>
        <a:lstStyle/>
        <a:p>
          <a:endParaRPr lang="en-US"/>
        </a:p>
      </dgm:t>
    </dgm:pt>
    <dgm:pt modelId="{FE604EB7-D76D-5F4D-991B-FB2ADB5B95AD}" type="pres">
      <dgm:prSet presAssocID="{5C7AEC04-ADB7-AC4B-92F2-D8A147C0C736}" presName="Name0" presStyleCnt="0">
        <dgm:presLayoutVars>
          <dgm:dir/>
          <dgm:animLvl val="lvl"/>
          <dgm:resizeHandles val="exact"/>
        </dgm:presLayoutVars>
      </dgm:prSet>
      <dgm:spPr/>
    </dgm:pt>
    <dgm:pt modelId="{72F7A7B4-FD33-804D-87AC-6FFC0DE6CA77}" type="pres">
      <dgm:prSet presAssocID="{DD6983FF-3F39-7242-9B10-8B7FB1454D52}" presName="linNode" presStyleCnt="0"/>
      <dgm:spPr/>
    </dgm:pt>
    <dgm:pt modelId="{367F66F6-3375-F84E-A03B-9878F2A4B8EA}" type="pres">
      <dgm:prSet presAssocID="{DD6983FF-3F39-7242-9B10-8B7FB1454D52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FFD61F42-8DF6-6E49-8415-97ABEBD8E210}" type="pres">
      <dgm:prSet presAssocID="{DD6983FF-3F39-7242-9B10-8B7FB1454D52}" presName="descendantText" presStyleLbl="alignAccFollowNode1" presStyleIdx="0" presStyleCnt="3">
        <dgm:presLayoutVars>
          <dgm:bulletEnabled val="1"/>
        </dgm:presLayoutVars>
      </dgm:prSet>
      <dgm:spPr/>
    </dgm:pt>
    <dgm:pt modelId="{A61D52AA-805F-EA4D-AD9D-CFACF93B5DBD}" type="pres">
      <dgm:prSet presAssocID="{EED56A2B-B9E2-4844-A305-727292103906}" presName="sp" presStyleCnt="0"/>
      <dgm:spPr/>
    </dgm:pt>
    <dgm:pt modelId="{DD201B83-6E52-5141-A9EE-EBC226F77484}" type="pres">
      <dgm:prSet presAssocID="{318624B0-363A-2F4D-9EC1-CD3DE27A33A3}" presName="linNode" presStyleCnt="0"/>
      <dgm:spPr/>
    </dgm:pt>
    <dgm:pt modelId="{F2DDE0E2-EC8A-8842-928C-37A049292952}" type="pres">
      <dgm:prSet presAssocID="{318624B0-363A-2F4D-9EC1-CD3DE27A33A3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D2B921CD-0163-3B48-B0C1-23CCC3F92E8C}" type="pres">
      <dgm:prSet presAssocID="{318624B0-363A-2F4D-9EC1-CD3DE27A33A3}" presName="descendantText" presStyleLbl="alignAccFollowNode1" presStyleIdx="1" presStyleCnt="3">
        <dgm:presLayoutVars>
          <dgm:bulletEnabled val="1"/>
        </dgm:presLayoutVars>
      </dgm:prSet>
      <dgm:spPr/>
    </dgm:pt>
    <dgm:pt modelId="{482BF93B-31A1-0B48-B311-BEA0551692F0}" type="pres">
      <dgm:prSet presAssocID="{216A8A73-5D03-B54B-8387-8F77987DC36C}" presName="sp" presStyleCnt="0"/>
      <dgm:spPr/>
    </dgm:pt>
    <dgm:pt modelId="{93EA7C3B-CB5D-1C45-AC55-968FFFB15710}" type="pres">
      <dgm:prSet presAssocID="{84C99FE2-54E8-A44C-BECE-723723D2505D}" presName="linNode" presStyleCnt="0"/>
      <dgm:spPr/>
    </dgm:pt>
    <dgm:pt modelId="{9FD787B5-B264-1649-86BD-A49B70817F38}" type="pres">
      <dgm:prSet presAssocID="{84C99FE2-54E8-A44C-BECE-723723D2505D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9768B77B-4221-474A-85DB-AA0B2803C4DB}" type="pres">
      <dgm:prSet presAssocID="{84C99FE2-54E8-A44C-BECE-723723D2505D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8B92480D-7E91-194F-A012-D87B8365CA03}" type="presOf" srcId="{5C7AEC04-ADB7-AC4B-92F2-D8A147C0C736}" destId="{FE604EB7-D76D-5F4D-991B-FB2ADB5B95AD}" srcOrd="0" destOrd="0" presId="urn:microsoft.com/office/officeart/2005/8/layout/vList5"/>
    <dgm:cxn modelId="{21E63614-778A-7745-B7C4-C01E06D4A058}" srcId="{DD6983FF-3F39-7242-9B10-8B7FB1454D52}" destId="{E77639FE-C06F-4E44-B41F-4319CA2A344D}" srcOrd="2" destOrd="0" parTransId="{42B45BAE-6204-584A-A684-7BB0365D881C}" sibTransId="{A8BAA4AE-A757-AC40-A650-2BBDD6F7765D}"/>
    <dgm:cxn modelId="{C6546516-F8FA-5B4B-BFA1-40FD0CF2E01F}" srcId="{84C99FE2-54E8-A44C-BECE-723723D2505D}" destId="{D90DCE6E-19B2-0443-93B7-5EF0B5B42A00}" srcOrd="0" destOrd="0" parTransId="{87B79225-CAC9-AC40-ADB9-1ABBECEEBF97}" sibTransId="{2FEE1B89-4B76-C14E-8F7F-DE85FC7DC460}"/>
    <dgm:cxn modelId="{6DD9171E-41B2-9F46-8BCB-740EFAD6B10D}" type="presOf" srcId="{D90DCE6E-19B2-0443-93B7-5EF0B5B42A00}" destId="{9768B77B-4221-474A-85DB-AA0B2803C4DB}" srcOrd="0" destOrd="0" presId="urn:microsoft.com/office/officeart/2005/8/layout/vList5"/>
    <dgm:cxn modelId="{3276BB2F-5690-AC42-BE43-499AE679B7F1}" srcId="{318624B0-363A-2F4D-9EC1-CD3DE27A33A3}" destId="{45F96083-4621-684B-92D0-E4E5D9A1947C}" srcOrd="0" destOrd="0" parTransId="{B6811519-A14B-C843-8295-52223A388B68}" sibTransId="{52B5D3F7-753E-F246-A65B-6876C2ECCCA7}"/>
    <dgm:cxn modelId="{4B65CC32-EA59-184B-AB41-9328F4E773D4}" srcId="{318624B0-363A-2F4D-9EC1-CD3DE27A33A3}" destId="{168B9940-136F-DA4A-8F05-4A0A8A86768E}" srcOrd="1" destOrd="0" parTransId="{17F98A44-0CB5-5046-A829-0D8BEE741D74}" sibTransId="{5B0D8567-8B2C-EC47-9449-37DEFC53F763}"/>
    <dgm:cxn modelId="{86DE225B-C573-BE47-9373-61EAB5DCB039}" type="presOf" srcId="{168B9940-136F-DA4A-8F05-4A0A8A86768E}" destId="{D2B921CD-0163-3B48-B0C1-23CCC3F92E8C}" srcOrd="0" destOrd="1" presId="urn:microsoft.com/office/officeart/2005/8/layout/vList5"/>
    <dgm:cxn modelId="{69525E7F-6E4D-2447-B53D-4220D3537779}" srcId="{84C99FE2-54E8-A44C-BECE-723723D2505D}" destId="{93349012-6A47-244E-A943-5485E24BD3B0}" srcOrd="1" destOrd="0" parTransId="{00C45EDE-2BD1-0E4A-A1C9-2014E7C8E49F}" sibTransId="{E614C13C-F5BF-CE4D-A31A-5414B79632BB}"/>
    <dgm:cxn modelId="{5E411C81-CC0E-B347-8441-6542C3917F15}" type="presOf" srcId="{DD6983FF-3F39-7242-9B10-8B7FB1454D52}" destId="{367F66F6-3375-F84E-A03B-9878F2A4B8EA}" srcOrd="0" destOrd="0" presId="urn:microsoft.com/office/officeart/2005/8/layout/vList5"/>
    <dgm:cxn modelId="{C7999B84-2150-E641-94F2-584A9018065F}" srcId="{5C7AEC04-ADB7-AC4B-92F2-D8A147C0C736}" destId="{318624B0-363A-2F4D-9EC1-CD3DE27A33A3}" srcOrd="1" destOrd="0" parTransId="{A4E16036-9CD4-F84D-81DF-832207CCD202}" sibTransId="{216A8A73-5D03-B54B-8387-8F77987DC36C}"/>
    <dgm:cxn modelId="{0B752A9C-D0DE-A642-B036-B85CDC6AA739}" type="presOf" srcId="{45F96083-4621-684B-92D0-E4E5D9A1947C}" destId="{D2B921CD-0163-3B48-B0C1-23CCC3F92E8C}" srcOrd="0" destOrd="0" presId="urn:microsoft.com/office/officeart/2005/8/layout/vList5"/>
    <dgm:cxn modelId="{4D0309B0-9D11-5644-BD04-C687BBF9262E}" srcId="{DD6983FF-3F39-7242-9B10-8B7FB1454D52}" destId="{9E56D723-497D-3047-B57B-FBFED7B9E642}" srcOrd="0" destOrd="0" parTransId="{D0F741E6-843A-CF4B-8294-32673A38958F}" sibTransId="{A5305464-77B8-FD45-AA9E-F6E9A0087DDA}"/>
    <dgm:cxn modelId="{EE9BB8B5-F941-7D4B-B0C9-12E6F4E01C3D}" type="presOf" srcId="{93349012-6A47-244E-A943-5485E24BD3B0}" destId="{9768B77B-4221-474A-85DB-AA0B2803C4DB}" srcOrd="0" destOrd="1" presId="urn:microsoft.com/office/officeart/2005/8/layout/vList5"/>
    <dgm:cxn modelId="{9FB60AB8-A0A9-2343-A4FD-722472056F09}" type="presOf" srcId="{318624B0-363A-2F4D-9EC1-CD3DE27A33A3}" destId="{F2DDE0E2-EC8A-8842-928C-37A049292952}" srcOrd="0" destOrd="0" presId="urn:microsoft.com/office/officeart/2005/8/layout/vList5"/>
    <dgm:cxn modelId="{61E9A8C8-DA1F-4D4D-9108-6C7D2CF7D797}" type="presOf" srcId="{E77639FE-C06F-4E44-B41F-4319CA2A344D}" destId="{FFD61F42-8DF6-6E49-8415-97ABEBD8E210}" srcOrd="0" destOrd="2" presId="urn:microsoft.com/office/officeart/2005/8/layout/vList5"/>
    <dgm:cxn modelId="{5DCE22D1-4BAD-434B-B6E9-87D03D625F86}" srcId="{DD6983FF-3F39-7242-9B10-8B7FB1454D52}" destId="{9AB6F6E1-E5EC-B248-8146-59566B239F18}" srcOrd="1" destOrd="0" parTransId="{89F91EBF-0F7B-2F48-8DD5-E4571FA7E906}" sibTransId="{F452D0D5-336D-F141-BAB7-E134FC68ACC5}"/>
    <dgm:cxn modelId="{66EBA0D7-7A98-064B-AC7E-DCC9D11DB4FE}" srcId="{5C7AEC04-ADB7-AC4B-92F2-D8A147C0C736}" destId="{84C99FE2-54E8-A44C-BECE-723723D2505D}" srcOrd="2" destOrd="0" parTransId="{C91558FD-F841-2C4D-9FEB-E95127AD3D1D}" sibTransId="{682A93F5-E192-F44B-8B88-A7766935161B}"/>
    <dgm:cxn modelId="{42FBF5E3-5BB5-E448-87ED-0FB9D8561BFA}" srcId="{5C7AEC04-ADB7-AC4B-92F2-D8A147C0C736}" destId="{DD6983FF-3F39-7242-9B10-8B7FB1454D52}" srcOrd="0" destOrd="0" parTransId="{D5DEAB64-D5D0-5045-9DCE-679ED8697D3F}" sibTransId="{EED56A2B-B9E2-4844-A305-727292103906}"/>
    <dgm:cxn modelId="{6F1D4AF0-3C96-1244-B26D-084DF3949D64}" type="presOf" srcId="{9AB6F6E1-E5EC-B248-8146-59566B239F18}" destId="{FFD61F42-8DF6-6E49-8415-97ABEBD8E210}" srcOrd="0" destOrd="1" presId="urn:microsoft.com/office/officeart/2005/8/layout/vList5"/>
    <dgm:cxn modelId="{FB4D02F6-1B92-B64C-B0E0-678C6504F2FF}" type="presOf" srcId="{84C99FE2-54E8-A44C-BECE-723723D2505D}" destId="{9FD787B5-B264-1649-86BD-A49B70817F38}" srcOrd="0" destOrd="0" presId="urn:microsoft.com/office/officeart/2005/8/layout/vList5"/>
    <dgm:cxn modelId="{1B5F3EFD-7800-CA43-9808-DA254E62448B}" type="presOf" srcId="{9E56D723-497D-3047-B57B-FBFED7B9E642}" destId="{FFD61F42-8DF6-6E49-8415-97ABEBD8E210}" srcOrd="0" destOrd="0" presId="urn:microsoft.com/office/officeart/2005/8/layout/vList5"/>
    <dgm:cxn modelId="{5133F579-D1F4-F940-8228-2281BE139614}" type="presParOf" srcId="{FE604EB7-D76D-5F4D-991B-FB2ADB5B95AD}" destId="{72F7A7B4-FD33-804D-87AC-6FFC0DE6CA77}" srcOrd="0" destOrd="0" presId="urn:microsoft.com/office/officeart/2005/8/layout/vList5"/>
    <dgm:cxn modelId="{C64E3BD4-82CF-0C4C-83C7-9D981621E530}" type="presParOf" srcId="{72F7A7B4-FD33-804D-87AC-6FFC0DE6CA77}" destId="{367F66F6-3375-F84E-A03B-9878F2A4B8EA}" srcOrd="0" destOrd="0" presId="urn:microsoft.com/office/officeart/2005/8/layout/vList5"/>
    <dgm:cxn modelId="{5A65ADC4-9400-6F42-8A87-5B0A9FD02033}" type="presParOf" srcId="{72F7A7B4-FD33-804D-87AC-6FFC0DE6CA77}" destId="{FFD61F42-8DF6-6E49-8415-97ABEBD8E210}" srcOrd="1" destOrd="0" presId="urn:microsoft.com/office/officeart/2005/8/layout/vList5"/>
    <dgm:cxn modelId="{E69DBB94-5B77-F64A-A6D6-3C497D2FE4D0}" type="presParOf" srcId="{FE604EB7-D76D-5F4D-991B-FB2ADB5B95AD}" destId="{A61D52AA-805F-EA4D-AD9D-CFACF93B5DBD}" srcOrd="1" destOrd="0" presId="urn:microsoft.com/office/officeart/2005/8/layout/vList5"/>
    <dgm:cxn modelId="{607C0F1D-D18C-B74E-B787-60E2F7317CA7}" type="presParOf" srcId="{FE604EB7-D76D-5F4D-991B-FB2ADB5B95AD}" destId="{DD201B83-6E52-5141-A9EE-EBC226F77484}" srcOrd="2" destOrd="0" presId="urn:microsoft.com/office/officeart/2005/8/layout/vList5"/>
    <dgm:cxn modelId="{0F58C9F9-66DD-C140-8EA0-CEA7A3498295}" type="presParOf" srcId="{DD201B83-6E52-5141-A9EE-EBC226F77484}" destId="{F2DDE0E2-EC8A-8842-928C-37A049292952}" srcOrd="0" destOrd="0" presId="urn:microsoft.com/office/officeart/2005/8/layout/vList5"/>
    <dgm:cxn modelId="{8930BD02-D522-7B4C-AD71-48497F02AD9E}" type="presParOf" srcId="{DD201B83-6E52-5141-A9EE-EBC226F77484}" destId="{D2B921CD-0163-3B48-B0C1-23CCC3F92E8C}" srcOrd="1" destOrd="0" presId="urn:microsoft.com/office/officeart/2005/8/layout/vList5"/>
    <dgm:cxn modelId="{3A57029E-F539-C545-A2DE-AE80C9803DA4}" type="presParOf" srcId="{FE604EB7-D76D-5F4D-991B-FB2ADB5B95AD}" destId="{482BF93B-31A1-0B48-B311-BEA0551692F0}" srcOrd="3" destOrd="0" presId="urn:microsoft.com/office/officeart/2005/8/layout/vList5"/>
    <dgm:cxn modelId="{E808B19C-2EE8-3544-B272-ABE8D181F84B}" type="presParOf" srcId="{FE604EB7-D76D-5F4D-991B-FB2ADB5B95AD}" destId="{93EA7C3B-CB5D-1C45-AC55-968FFFB15710}" srcOrd="4" destOrd="0" presId="urn:microsoft.com/office/officeart/2005/8/layout/vList5"/>
    <dgm:cxn modelId="{F80A7602-CF3E-1745-93B1-B1936E97EC3D}" type="presParOf" srcId="{93EA7C3B-CB5D-1C45-AC55-968FFFB15710}" destId="{9FD787B5-B264-1649-86BD-A49B70817F38}" srcOrd="0" destOrd="0" presId="urn:microsoft.com/office/officeart/2005/8/layout/vList5"/>
    <dgm:cxn modelId="{737CD664-4D05-CF47-992A-9CB3125BC472}" type="presParOf" srcId="{93EA7C3B-CB5D-1C45-AC55-968FFFB15710}" destId="{9768B77B-4221-474A-85DB-AA0B2803C4D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272E00-8B57-7E4E-BFBC-B51E9B8B3EEF}" type="doc">
      <dgm:prSet loTypeId="urn:microsoft.com/office/officeart/2005/8/layout/h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6EDE110-2568-FB4A-97C1-B13F2283D908}">
      <dgm:prSet phldrT="[Text]"/>
      <dgm:spPr/>
      <dgm:t>
        <a:bodyPr/>
        <a:lstStyle/>
        <a:p>
          <a:r>
            <a:rPr lang="en-US" dirty="0"/>
            <a:t>Availability</a:t>
          </a:r>
        </a:p>
      </dgm:t>
    </dgm:pt>
    <dgm:pt modelId="{D2C25E0D-3A4B-3848-80B6-C168E737C148}" type="parTrans" cxnId="{7DC52C6D-2B1F-494D-8FC0-122E0B6E55D9}">
      <dgm:prSet/>
      <dgm:spPr/>
      <dgm:t>
        <a:bodyPr/>
        <a:lstStyle/>
        <a:p>
          <a:endParaRPr lang="en-US"/>
        </a:p>
      </dgm:t>
    </dgm:pt>
    <dgm:pt modelId="{D8E874F5-009B-4A43-82F6-A73C7AE548F6}" type="sibTrans" cxnId="{7DC52C6D-2B1F-494D-8FC0-122E0B6E55D9}">
      <dgm:prSet/>
      <dgm:spPr/>
      <dgm:t>
        <a:bodyPr/>
        <a:lstStyle/>
        <a:p>
          <a:endParaRPr lang="en-US"/>
        </a:p>
      </dgm:t>
    </dgm:pt>
    <dgm:pt modelId="{B493CB56-6ED1-F34B-BA0D-725345CF2CD8}">
      <dgm:prSet phldrT="[Text]"/>
      <dgm:spPr/>
      <dgm:t>
        <a:bodyPr/>
        <a:lstStyle/>
        <a:p>
          <a:r>
            <a:rPr lang="en-US" dirty="0"/>
            <a:t>The data was made available through this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license</a:t>
          </a:r>
          <a:endParaRPr lang="en-US" dirty="0">
            <a:solidFill>
              <a:schemeClr val="bg1"/>
            </a:solidFill>
          </a:endParaRPr>
        </a:p>
      </dgm:t>
    </dgm:pt>
    <dgm:pt modelId="{DE37FFEC-3B7E-8A48-8C8A-EF710675B6A5}" type="parTrans" cxnId="{CD2F0A02-A3B1-844C-AD47-379167498DD8}">
      <dgm:prSet/>
      <dgm:spPr/>
      <dgm:t>
        <a:bodyPr/>
        <a:lstStyle/>
        <a:p>
          <a:endParaRPr lang="en-US"/>
        </a:p>
      </dgm:t>
    </dgm:pt>
    <dgm:pt modelId="{D8DD8719-0A73-954B-846F-7963B91CA16F}" type="sibTrans" cxnId="{CD2F0A02-A3B1-844C-AD47-379167498DD8}">
      <dgm:prSet/>
      <dgm:spPr/>
      <dgm:t>
        <a:bodyPr/>
        <a:lstStyle/>
        <a:p>
          <a:endParaRPr lang="en-US"/>
        </a:p>
      </dgm:t>
    </dgm:pt>
    <dgm:pt modelId="{DA9D4420-1CE8-CC41-9842-8FE7DAFF1B71}">
      <dgm:prSet phldrT="[Text]"/>
      <dgm:spPr/>
      <dgm:t>
        <a:bodyPr/>
        <a:lstStyle/>
        <a:p>
          <a:r>
            <a:rPr lang="en-US" dirty="0"/>
            <a:t>Range</a:t>
          </a:r>
        </a:p>
      </dgm:t>
    </dgm:pt>
    <dgm:pt modelId="{C229913A-7B1C-7143-B670-1728E012EA4F}" type="parTrans" cxnId="{3A2C20B7-B168-8543-A1D1-CCE4784452A5}">
      <dgm:prSet/>
      <dgm:spPr/>
      <dgm:t>
        <a:bodyPr/>
        <a:lstStyle/>
        <a:p>
          <a:endParaRPr lang="en-US"/>
        </a:p>
      </dgm:t>
    </dgm:pt>
    <dgm:pt modelId="{BD80AFE1-7693-AA46-968B-1148C376B6D6}" type="sibTrans" cxnId="{3A2C20B7-B168-8543-A1D1-CCE4784452A5}">
      <dgm:prSet/>
      <dgm:spPr/>
      <dgm:t>
        <a:bodyPr/>
        <a:lstStyle/>
        <a:p>
          <a:endParaRPr lang="en-US"/>
        </a:p>
      </dgm:t>
    </dgm:pt>
    <dgm:pt modelId="{F2B04C7E-4BD4-234F-850E-FDDD783C8B9F}">
      <dgm:prSet phldrT="[Text]"/>
      <dgm:spPr/>
      <dgm:t>
        <a:bodyPr/>
        <a:lstStyle/>
        <a:p>
          <a:r>
            <a:rPr lang="en-US" dirty="0"/>
            <a:t>January 2022- December 2022</a:t>
          </a:r>
        </a:p>
      </dgm:t>
    </dgm:pt>
    <dgm:pt modelId="{0383D26F-8985-DE4A-88A6-3DF377CE9AD7}" type="parTrans" cxnId="{D9B51496-A059-E845-A985-87311ADC7798}">
      <dgm:prSet/>
      <dgm:spPr/>
      <dgm:t>
        <a:bodyPr/>
        <a:lstStyle/>
        <a:p>
          <a:endParaRPr lang="en-US"/>
        </a:p>
      </dgm:t>
    </dgm:pt>
    <dgm:pt modelId="{8BFE4A9E-E28C-2846-B648-FE1C486F2D3F}" type="sibTrans" cxnId="{D9B51496-A059-E845-A985-87311ADC7798}">
      <dgm:prSet/>
      <dgm:spPr/>
      <dgm:t>
        <a:bodyPr/>
        <a:lstStyle/>
        <a:p>
          <a:endParaRPr lang="en-US"/>
        </a:p>
      </dgm:t>
    </dgm:pt>
    <dgm:pt modelId="{C618A2F1-AFDF-0549-AB68-0861B74BC246}">
      <dgm:prSet phldrT="[Text]"/>
      <dgm:spPr/>
      <dgm:t>
        <a:bodyPr/>
        <a:lstStyle/>
        <a:p>
          <a:r>
            <a:rPr lang="en-US" dirty="0"/>
            <a:t>Limitations</a:t>
          </a:r>
        </a:p>
      </dgm:t>
    </dgm:pt>
    <dgm:pt modelId="{CB077DD9-6204-DB4C-996A-5E7D7C3EC935}" type="parTrans" cxnId="{D2422CD7-A9D8-6E48-BE8C-A73B69EC3D78}">
      <dgm:prSet/>
      <dgm:spPr/>
      <dgm:t>
        <a:bodyPr/>
        <a:lstStyle/>
        <a:p>
          <a:endParaRPr lang="en-US"/>
        </a:p>
      </dgm:t>
    </dgm:pt>
    <dgm:pt modelId="{DBE066E6-1590-D94F-9B18-609EACDC3C25}" type="sibTrans" cxnId="{D2422CD7-A9D8-6E48-BE8C-A73B69EC3D78}">
      <dgm:prSet/>
      <dgm:spPr/>
      <dgm:t>
        <a:bodyPr/>
        <a:lstStyle/>
        <a:p>
          <a:endParaRPr lang="en-US"/>
        </a:p>
      </dgm:t>
    </dgm:pt>
    <dgm:pt modelId="{9EA6AE80-F3CB-8B43-9FF9-F2BAA65B9737}">
      <dgm:prSet phldrT="[Text]"/>
      <dgm:spPr/>
      <dgm:t>
        <a:bodyPr/>
        <a:lstStyle/>
        <a:p>
          <a:r>
            <a:rPr lang="en-US" dirty="0"/>
            <a:t>Data-privacy issues prohibit you from using riders’ personally identifiable information. </a:t>
          </a:r>
        </a:p>
      </dgm:t>
    </dgm:pt>
    <dgm:pt modelId="{4B4E37AF-580B-F645-A24C-BB856BCCAC49}" type="parTrans" cxnId="{CDB59025-3CCF-AF43-9E03-BE206C45F465}">
      <dgm:prSet/>
      <dgm:spPr/>
      <dgm:t>
        <a:bodyPr/>
        <a:lstStyle/>
        <a:p>
          <a:endParaRPr lang="en-US"/>
        </a:p>
      </dgm:t>
    </dgm:pt>
    <dgm:pt modelId="{2832EDDF-4187-ED44-A0B3-06C3C10B2188}" type="sibTrans" cxnId="{CDB59025-3CCF-AF43-9E03-BE206C45F465}">
      <dgm:prSet/>
      <dgm:spPr/>
      <dgm:t>
        <a:bodyPr/>
        <a:lstStyle/>
        <a:p>
          <a:endParaRPr lang="en-US"/>
        </a:p>
      </dgm:t>
    </dgm:pt>
    <dgm:pt modelId="{92D3C3B3-0719-2A4F-928B-587149E31AB6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Available through this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link</a:t>
          </a:r>
          <a:endParaRPr lang="en-US" dirty="0">
            <a:solidFill>
              <a:schemeClr val="bg1"/>
            </a:solidFill>
          </a:endParaRPr>
        </a:p>
      </dgm:t>
    </dgm:pt>
    <dgm:pt modelId="{2385B967-FFED-C848-95D2-C6E4FACF3A9D}" type="parTrans" cxnId="{045B2F21-96F3-1D4B-8DDB-36ADE56836BA}">
      <dgm:prSet/>
      <dgm:spPr/>
      <dgm:t>
        <a:bodyPr/>
        <a:lstStyle/>
        <a:p>
          <a:endParaRPr lang="en-US"/>
        </a:p>
      </dgm:t>
    </dgm:pt>
    <dgm:pt modelId="{B60A5E6F-DF85-554A-8F0F-8A86D8D7836F}" type="sibTrans" cxnId="{045B2F21-96F3-1D4B-8DDB-36ADE56836BA}">
      <dgm:prSet/>
      <dgm:spPr/>
      <dgm:t>
        <a:bodyPr/>
        <a:lstStyle/>
        <a:p>
          <a:endParaRPr lang="en-US"/>
        </a:p>
      </dgm:t>
    </dgm:pt>
    <dgm:pt modelId="{22419F23-BFB6-1C4F-9E78-8626A2AA7DE0}" type="pres">
      <dgm:prSet presAssocID="{D2272E00-8B57-7E4E-BFBC-B51E9B8B3EEF}" presName="Name0" presStyleCnt="0">
        <dgm:presLayoutVars>
          <dgm:dir/>
          <dgm:resizeHandles val="exact"/>
        </dgm:presLayoutVars>
      </dgm:prSet>
      <dgm:spPr/>
    </dgm:pt>
    <dgm:pt modelId="{79F6BC0C-787B-7F48-861C-79FF01CBE46A}" type="pres">
      <dgm:prSet presAssocID="{66EDE110-2568-FB4A-97C1-B13F2283D908}" presName="node" presStyleLbl="node1" presStyleIdx="0" presStyleCnt="3">
        <dgm:presLayoutVars>
          <dgm:bulletEnabled val="1"/>
        </dgm:presLayoutVars>
      </dgm:prSet>
      <dgm:spPr/>
    </dgm:pt>
    <dgm:pt modelId="{BD6022DC-7E7A-2E47-905C-EC572A55E4DF}" type="pres">
      <dgm:prSet presAssocID="{D8E874F5-009B-4A43-82F6-A73C7AE548F6}" presName="sibTrans" presStyleCnt="0"/>
      <dgm:spPr/>
    </dgm:pt>
    <dgm:pt modelId="{3FC2CFBF-408F-FD41-9C2F-D5FBEFE71639}" type="pres">
      <dgm:prSet presAssocID="{DA9D4420-1CE8-CC41-9842-8FE7DAFF1B71}" presName="node" presStyleLbl="node1" presStyleIdx="1" presStyleCnt="3">
        <dgm:presLayoutVars>
          <dgm:bulletEnabled val="1"/>
        </dgm:presLayoutVars>
      </dgm:prSet>
      <dgm:spPr/>
    </dgm:pt>
    <dgm:pt modelId="{1D6610F5-8B9B-DF42-A2D6-962D682E4109}" type="pres">
      <dgm:prSet presAssocID="{BD80AFE1-7693-AA46-968B-1148C376B6D6}" presName="sibTrans" presStyleCnt="0"/>
      <dgm:spPr/>
    </dgm:pt>
    <dgm:pt modelId="{4A9580E8-8B7A-FA45-A57F-E244EBF8A7B0}" type="pres">
      <dgm:prSet presAssocID="{C618A2F1-AFDF-0549-AB68-0861B74BC246}" presName="node" presStyleLbl="node1" presStyleIdx="2" presStyleCnt="3">
        <dgm:presLayoutVars>
          <dgm:bulletEnabled val="1"/>
        </dgm:presLayoutVars>
      </dgm:prSet>
      <dgm:spPr/>
    </dgm:pt>
  </dgm:ptLst>
  <dgm:cxnLst>
    <dgm:cxn modelId="{CD2F0A02-A3B1-844C-AD47-379167498DD8}" srcId="{66EDE110-2568-FB4A-97C1-B13F2283D908}" destId="{B493CB56-6ED1-F34B-BA0D-725345CF2CD8}" srcOrd="1" destOrd="0" parTransId="{DE37FFEC-3B7E-8A48-8C8A-EF710675B6A5}" sibTransId="{D8DD8719-0A73-954B-846F-7963B91CA16F}"/>
    <dgm:cxn modelId="{45721402-7B75-0144-9FF9-59B29014C40A}" type="presOf" srcId="{9EA6AE80-F3CB-8B43-9FF9-F2BAA65B9737}" destId="{4A9580E8-8B7A-FA45-A57F-E244EBF8A7B0}" srcOrd="0" destOrd="1" presId="urn:microsoft.com/office/officeart/2005/8/layout/hList6"/>
    <dgm:cxn modelId="{FC457D08-EED7-5F43-AFC5-782838610132}" type="presOf" srcId="{66EDE110-2568-FB4A-97C1-B13F2283D908}" destId="{79F6BC0C-787B-7F48-861C-79FF01CBE46A}" srcOrd="0" destOrd="0" presId="urn:microsoft.com/office/officeart/2005/8/layout/hList6"/>
    <dgm:cxn modelId="{045B2F21-96F3-1D4B-8DDB-36ADE56836BA}" srcId="{66EDE110-2568-FB4A-97C1-B13F2283D908}" destId="{92D3C3B3-0719-2A4F-928B-587149E31AB6}" srcOrd="0" destOrd="0" parTransId="{2385B967-FFED-C848-95D2-C6E4FACF3A9D}" sibTransId="{B60A5E6F-DF85-554A-8F0F-8A86D8D7836F}"/>
    <dgm:cxn modelId="{CDB59025-3CCF-AF43-9E03-BE206C45F465}" srcId="{C618A2F1-AFDF-0549-AB68-0861B74BC246}" destId="{9EA6AE80-F3CB-8B43-9FF9-F2BAA65B9737}" srcOrd="0" destOrd="0" parTransId="{4B4E37AF-580B-F645-A24C-BB856BCCAC49}" sibTransId="{2832EDDF-4187-ED44-A0B3-06C3C10B2188}"/>
    <dgm:cxn modelId="{0CDAB925-4A6D-E14F-8E94-66702D3F1A32}" type="presOf" srcId="{DA9D4420-1CE8-CC41-9842-8FE7DAFF1B71}" destId="{3FC2CFBF-408F-FD41-9C2F-D5FBEFE71639}" srcOrd="0" destOrd="0" presId="urn:microsoft.com/office/officeart/2005/8/layout/hList6"/>
    <dgm:cxn modelId="{CABC1D60-FD6A-894B-85B1-C870EFC2D237}" type="presOf" srcId="{F2B04C7E-4BD4-234F-850E-FDDD783C8B9F}" destId="{3FC2CFBF-408F-FD41-9C2F-D5FBEFE71639}" srcOrd="0" destOrd="1" presId="urn:microsoft.com/office/officeart/2005/8/layout/hList6"/>
    <dgm:cxn modelId="{9682D564-4D0A-174B-93C1-8FD294289D03}" type="presOf" srcId="{C618A2F1-AFDF-0549-AB68-0861B74BC246}" destId="{4A9580E8-8B7A-FA45-A57F-E244EBF8A7B0}" srcOrd="0" destOrd="0" presId="urn:microsoft.com/office/officeart/2005/8/layout/hList6"/>
    <dgm:cxn modelId="{7DC52C6D-2B1F-494D-8FC0-122E0B6E55D9}" srcId="{D2272E00-8B57-7E4E-BFBC-B51E9B8B3EEF}" destId="{66EDE110-2568-FB4A-97C1-B13F2283D908}" srcOrd="0" destOrd="0" parTransId="{D2C25E0D-3A4B-3848-80B6-C168E737C148}" sibTransId="{D8E874F5-009B-4A43-82F6-A73C7AE548F6}"/>
    <dgm:cxn modelId="{D9B51496-A059-E845-A985-87311ADC7798}" srcId="{DA9D4420-1CE8-CC41-9842-8FE7DAFF1B71}" destId="{F2B04C7E-4BD4-234F-850E-FDDD783C8B9F}" srcOrd="0" destOrd="0" parTransId="{0383D26F-8985-DE4A-88A6-3DF377CE9AD7}" sibTransId="{8BFE4A9E-E28C-2846-B648-FE1C486F2D3F}"/>
    <dgm:cxn modelId="{3A2C20B7-B168-8543-A1D1-CCE4784452A5}" srcId="{D2272E00-8B57-7E4E-BFBC-B51E9B8B3EEF}" destId="{DA9D4420-1CE8-CC41-9842-8FE7DAFF1B71}" srcOrd="1" destOrd="0" parTransId="{C229913A-7B1C-7143-B670-1728E012EA4F}" sibTransId="{BD80AFE1-7693-AA46-968B-1148C376B6D6}"/>
    <dgm:cxn modelId="{C60080C0-0BFC-2A43-ABF4-BE59241895A1}" type="presOf" srcId="{D2272E00-8B57-7E4E-BFBC-B51E9B8B3EEF}" destId="{22419F23-BFB6-1C4F-9E78-8626A2AA7DE0}" srcOrd="0" destOrd="0" presId="urn:microsoft.com/office/officeart/2005/8/layout/hList6"/>
    <dgm:cxn modelId="{D2422CD7-A9D8-6E48-BE8C-A73B69EC3D78}" srcId="{D2272E00-8B57-7E4E-BFBC-B51E9B8B3EEF}" destId="{C618A2F1-AFDF-0549-AB68-0861B74BC246}" srcOrd="2" destOrd="0" parTransId="{CB077DD9-6204-DB4C-996A-5E7D7C3EC935}" sibTransId="{DBE066E6-1590-D94F-9B18-609EACDC3C25}"/>
    <dgm:cxn modelId="{E9CC72D9-D62F-144D-B704-0F3548EE1592}" type="presOf" srcId="{B493CB56-6ED1-F34B-BA0D-725345CF2CD8}" destId="{79F6BC0C-787B-7F48-861C-79FF01CBE46A}" srcOrd="0" destOrd="2" presId="urn:microsoft.com/office/officeart/2005/8/layout/hList6"/>
    <dgm:cxn modelId="{3868F1EB-619E-1C45-9AFF-2EA90748478D}" type="presOf" srcId="{92D3C3B3-0719-2A4F-928B-587149E31AB6}" destId="{79F6BC0C-787B-7F48-861C-79FF01CBE46A}" srcOrd="0" destOrd="1" presId="urn:microsoft.com/office/officeart/2005/8/layout/hList6"/>
    <dgm:cxn modelId="{111E9C38-9650-D74B-B140-3EF5457603B4}" type="presParOf" srcId="{22419F23-BFB6-1C4F-9E78-8626A2AA7DE0}" destId="{79F6BC0C-787B-7F48-861C-79FF01CBE46A}" srcOrd="0" destOrd="0" presId="urn:microsoft.com/office/officeart/2005/8/layout/hList6"/>
    <dgm:cxn modelId="{C870551D-4D49-B248-89F4-06F658049A43}" type="presParOf" srcId="{22419F23-BFB6-1C4F-9E78-8626A2AA7DE0}" destId="{BD6022DC-7E7A-2E47-905C-EC572A55E4DF}" srcOrd="1" destOrd="0" presId="urn:microsoft.com/office/officeart/2005/8/layout/hList6"/>
    <dgm:cxn modelId="{6D299ABD-2FB8-684E-94B9-7B8FC25BDF18}" type="presParOf" srcId="{22419F23-BFB6-1C4F-9E78-8626A2AA7DE0}" destId="{3FC2CFBF-408F-FD41-9C2F-D5FBEFE71639}" srcOrd="2" destOrd="0" presId="urn:microsoft.com/office/officeart/2005/8/layout/hList6"/>
    <dgm:cxn modelId="{888492CD-CD7A-BC45-ACE4-FC85A5F5B84B}" type="presParOf" srcId="{22419F23-BFB6-1C4F-9E78-8626A2AA7DE0}" destId="{1D6610F5-8B9B-DF42-A2D6-962D682E4109}" srcOrd="3" destOrd="0" presId="urn:microsoft.com/office/officeart/2005/8/layout/hList6"/>
    <dgm:cxn modelId="{42325741-83EC-5347-8864-DBB61EEB5870}" type="presParOf" srcId="{22419F23-BFB6-1C4F-9E78-8626A2AA7DE0}" destId="{4A9580E8-8B7A-FA45-A57F-E244EBF8A7B0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D61F42-8DF6-6E49-8415-97ABEBD8E210}">
      <dsp:nvSpPr>
        <dsp:cNvPr id="0" name=""/>
        <dsp:cNvSpPr/>
      </dsp:nvSpPr>
      <dsp:spPr>
        <a:xfrm rot="5400000">
          <a:off x="5318439" y="-2060952"/>
          <a:ext cx="1128300" cy="553655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Based in Chicago, IL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Over 692 Stations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Mostly used for leisure, 30% use them to commute to work</a:t>
          </a:r>
        </a:p>
      </dsp:txBody>
      <dsp:txXfrm rot="-5400000">
        <a:off x="3114312" y="198254"/>
        <a:ext cx="5481476" cy="1018142"/>
      </dsp:txXfrm>
    </dsp:sp>
    <dsp:sp modelId="{367F66F6-3375-F84E-A03B-9878F2A4B8EA}">
      <dsp:nvSpPr>
        <dsp:cNvPr id="0" name=""/>
        <dsp:cNvSpPr/>
      </dsp:nvSpPr>
      <dsp:spPr>
        <a:xfrm>
          <a:off x="0" y="2136"/>
          <a:ext cx="3114312" cy="141037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Setting</a:t>
          </a:r>
        </a:p>
      </dsp:txBody>
      <dsp:txXfrm>
        <a:off x="68849" y="70985"/>
        <a:ext cx="2976614" cy="1272678"/>
      </dsp:txXfrm>
    </dsp:sp>
    <dsp:sp modelId="{D2B921CD-0163-3B48-B0C1-23CCC3F92E8C}">
      <dsp:nvSpPr>
        <dsp:cNvPr id="0" name=""/>
        <dsp:cNvSpPr/>
      </dsp:nvSpPr>
      <dsp:spPr>
        <a:xfrm rot="5400000">
          <a:off x="5318439" y="-580057"/>
          <a:ext cx="1128300" cy="553655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Bikes are unlocked from one stations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The bikes are returned to any other station in the system</a:t>
          </a:r>
        </a:p>
      </dsp:txBody>
      <dsp:txXfrm rot="-5400000">
        <a:off x="3114312" y="1679149"/>
        <a:ext cx="5481476" cy="1018142"/>
      </dsp:txXfrm>
    </dsp:sp>
    <dsp:sp modelId="{F2DDE0E2-EC8A-8842-928C-37A049292952}">
      <dsp:nvSpPr>
        <dsp:cNvPr id="0" name=""/>
        <dsp:cNvSpPr/>
      </dsp:nvSpPr>
      <dsp:spPr>
        <a:xfrm>
          <a:off x="0" y="1483031"/>
          <a:ext cx="3114312" cy="141037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How it Works</a:t>
          </a:r>
        </a:p>
      </dsp:txBody>
      <dsp:txXfrm>
        <a:off x="68849" y="1551880"/>
        <a:ext cx="2976614" cy="1272678"/>
      </dsp:txXfrm>
    </dsp:sp>
    <dsp:sp modelId="{9768B77B-4221-474A-85DB-AA0B2803C4DB}">
      <dsp:nvSpPr>
        <dsp:cNvPr id="0" name=""/>
        <dsp:cNvSpPr/>
      </dsp:nvSpPr>
      <dsp:spPr>
        <a:xfrm rot="5400000">
          <a:off x="5318439" y="900837"/>
          <a:ext cx="1128300" cy="553655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Members</a:t>
          </a:r>
          <a:r>
            <a:rPr lang="en-US" sz="1600" kern="1200" dirty="0"/>
            <a:t> – annual membership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1" kern="1200" dirty="0"/>
            <a:t>Casual Riders</a:t>
          </a:r>
          <a:r>
            <a:rPr lang="en-US" sz="1600" kern="1200" dirty="0"/>
            <a:t> – single-ride passes or full-day passes</a:t>
          </a:r>
        </a:p>
      </dsp:txBody>
      <dsp:txXfrm rot="-5400000">
        <a:off x="3114312" y="3160044"/>
        <a:ext cx="5481476" cy="1018142"/>
      </dsp:txXfrm>
    </dsp:sp>
    <dsp:sp modelId="{9FD787B5-B264-1649-86BD-A49B70817F38}">
      <dsp:nvSpPr>
        <dsp:cNvPr id="0" name=""/>
        <dsp:cNvSpPr/>
      </dsp:nvSpPr>
      <dsp:spPr>
        <a:xfrm>
          <a:off x="0" y="2963926"/>
          <a:ext cx="3114312" cy="141037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Types of Riders</a:t>
          </a:r>
        </a:p>
      </dsp:txBody>
      <dsp:txXfrm>
        <a:off x="68849" y="3032775"/>
        <a:ext cx="2976614" cy="12726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F6BC0C-787B-7F48-861C-79FF01CBE46A}">
      <dsp:nvSpPr>
        <dsp:cNvPr id="0" name=""/>
        <dsp:cNvSpPr/>
      </dsp:nvSpPr>
      <dsp:spPr>
        <a:xfrm rot="16200000">
          <a:off x="-953269" y="954231"/>
          <a:ext cx="4409894" cy="250143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9453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Availability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>
              <a:solidFill>
                <a:schemeClr val="bg1"/>
              </a:solidFill>
            </a:rPr>
            <a:t>Available through this </a:t>
          </a:r>
          <a:r>
            <a:rPr lang="en-US" sz="2200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link</a:t>
          </a:r>
          <a:endParaRPr lang="en-US" sz="2200" kern="1200" dirty="0">
            <a:solidFill>
              <a:schemeClr val="bg1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The data was made available through this </a:t>
          </a:r>
          <a:r>
            <a:rPr lang="en-US" sz="2200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license</a:t>
          </a:r>
          <a:endParaRPr lang="en-US" sz="2200" kern="1200" dirty="0">
            <a:solidFill>
              <a:schemeClr val="bg1"/>
            </a:solidFill>
          </a:endParaRPr>
        </a:p>
      </dsp:txBody>
      <dsp:txXfrm rot="5400000">
        <a:off x="962" y="881979"/>
        <a:ext cx="2501431" cy="2645936"/>
      </dsp:txXfrm>
    </dsp:sp>
    <dsp:sp modelId="{3FC2CFBF-408F-FD41-9C2F-D5FBEFE71639}">
      <dsp:nvSpPr>
        <dsp:cNvPr id="0" name=""/>
        <dsp:cNvSpPr/>
      </dsp:nvSpPr>
      <dsp:spPr>
        <a:xfrm rot="16200000">
          <a:off x="1735770" y="954231"/>
          <a:ext cx="4409894" cy="250143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9453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Range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January 2022- December 2022</a:t>
          </a:r>
        </a:p>
      </dsp:txBody>
      <dsp:txXfrm rot="5400000">
        <a:off x="2690001" y="881979"/>
        <a:ext cx="2501431" cy="2645936"/>
      </dsp:txXfrm>
    </dsp:sp>
    <dsp:sp modelId="{4A9580E8-8B7A-FA45-A57F-E244EBF8A7B0}">
      <dsp:nvSpPr>
        <dsp:cNvPr id="0" name=""/>
        <dsp:cNvSpPr/>
      </dsp:nvSpPr>
      <dsp:spPr>
        <a:xfrm rot="16200000">
          <a:off x="4424809" y="954231"/>
          <a:ext cx="4409894" cy="250143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0" rIns="179453" bIns="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Limitations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Data-privacy issues prohibit you from using riders’ personally identifiable information. </a:t>
          </a:r>
        </a:p>
      </dsp:txBody>
      <dsp:txXfrm rot="5400000">
        <a:off x="5379040" y="881979"/>
        <a:ext cx="2501431" cy="26459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97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53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3524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6124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5044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7388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781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95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69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08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8/7/23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308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7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166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79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8/7/23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2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984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366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0EB35-698B-9143-B050-3F057C1116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 Case Study: </a:t>
            </a:r>
            <a:r>
              <a:rPr lang="en-US" dirty="0" err="1"/>
              <a:t>Cyclistic</a:t>
            </a:r>
            <a:r>
              <a:rPr lang="en-US" dirty="0"/>
              <a:t> Bike-Share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CC09D-41F4-E84A-9FFF-C220803D1E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/>
              <a:t>Paulina Remis</a:t>
            </a:r>
          </a:p>
          <a:p>
            <a:r>
              <a:rPr lang="es-ES_tradnl" dirty="0" err="1"/>
              <a:t>Last</a:t>
            </a:r>
            <a:r>
              <a:rPr lang="es-ES_tradnl" dirty="0"/>
              <a:t> </a:t>
            </a:r>
            <a:r>
              <a:rPr lang="es-ES_tradnl" dirty="0" err="1"/>
              <a:t>Updated</a:t>
            </a:r>
            <a:r>
              <a:rPr lang="es-ES_tradnl" dirty="0"/>
              <a:t>: </a:t>
            </a:r>
            <a:r>
              <a:rPr lang="es-ES_tradnl" dirty="0" err="1"/>
              <a:t>August</a:t>
            </a:r>
            <a:r>
              <a:rPr lang="es-ES_tradnl" dirty="0"/>
              <a:t> 2023</a:t>
            </a:r>
          </a:p>
        </p:txBody>
      </p:sp>
    </p:spTree>
    <p:extLst>
      <p:ext uri="{BB962C8B-B14F-4D97-AF65-F5344CB8AC3E}">
        <p14:creationId xmlns:p14="http://schemas.microsoft.com/office/powerpoint/2010/main" val="41792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08067-801E-7C48-A8E4-071ACE9F5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 Distribution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AB2EFFA-2F65-1C4B-B050-052831B470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3412273"/>
            <a:ext cx="4184035" cy="2480582"/>
          </a:xfrm>
        </p:spPr>
        <p:txBody>
          <a:bodyPr/>
          <a:lstStyle/>
          <a:p>
            <a:r>
              <a:rPr lang="en-US" dirty="0"/>
              <a:t>Members are responsible for the majority of the rides taken during the year</a:t>
            </a:r>
          </a:p>
          <a:p>
            <a:endParaRPr lang="en-US" dirty="0"/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403CF469-AC02-7B4A-8178-941C1D2BBD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alphaModFix/>
          </a:blip>
          <a:srcRect l="10282" t="9059" r="11902" b="15612"/>
          <a:stretch/>
        </p:blipFill>
        <p:spPr>
          <a:xfrm>
            <a:off x="5089352" y="2012084"/>
            <a:ext cx="4184650" cy="3553980"/>
          </a:xfrm>
        </p:spPr>
      </p:pic>
    </p:spTree>
    <p:extLst>
      <p:ext uri="{BB962C8B-B14F-4D97-AF65-F5344CB8AC3E}">
        <p14:creationId xmlns:p14="http://schemas.microsoft.com/office/powerpoint/2010/main" val="2520521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C22F3-9B28-104E-AAAD-1546D188B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Rideable Type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DB7687F8-A1DC-A544-920E-20AC0DE567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8418"/>
          <a:stretch/>
        </p:blipFill>
        <p:spPr>
          <a:xfrm>
            <a:off x="5321294" y="346666"/>
            <a:ext cx="3952708" cy="3167467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0F15D7F-F65E-624B-9755-202ED770583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321294" y="3881355"/>
            <a:ext cx="3952708" cy="2976645"/>
          </a:xfrm>
        </p:spPr>
      </p:pic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8F39E9D7-021A-9345-9F2B-0C3C482206C9}"/>
              </a:ext>
            </a:extLst>
          </p:cNvPr>
          <p:cNvSpPr txBox="1">
            <a:spLocks/>
          </p:cNvSpPr>
          <p:nvPr/>
        </p:nvSpPr>
        <p:spPr>
          <a:xfrm>
            <a:off x="532368" y="2475804"/>
            <a:ext cx="4184035" cy="24805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electric bike is preferred by Casual Riders while the Classic Bike is preferred by Members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Docked Bike is only used by Casual Riders</a:t>
            </a:r>
          </a:p>
          <a:p>
            <a:endParaRPr lang="en-US" dirty="0"/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9FA73DF6-D50E-9242-8B01-D7DB633F601E}"/>
              </a:ext>
            </a:extLst>
          </p:cNvPr>
          <p:cNvSpPr txBox="1">
            <a:spLocks/>
          </p:cNvSpPr>
          <p:nvPr/>
        </p:nvSpPr>
        <p:spPr>
          <a:xfrm>
            <a:off x="5321294" y="144704"/>
            <a:ext cx="4184035" cy="403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Casual Riders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08DE4DB9-64FC-5F46-A99C-DC4299D632FD}"/>
              </a:ext>
            </a:extLst>
          </p:cNvPr>
          <p:cNvSpPr txBox="1">
            <a:spLocks/>
          </p:cNvSpPr>
          <p:nvPr/>
        </p:nvSpPr>
        <p:spPr>
          <a:xfrm>
            <a:off x="5321293" y="3716095"/>
            <a:ext cx="4184035" cy="403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Members</a:t>
            </a:r>
          </a:p>
        </p:txBody>
      </p:sp>
    </p:spTree>
    <p:extLst>
      <p:ext uri="{BB962C8B-B14F-4D97-AF65-F5344CB8AC3E}">
        <p14:creationId xmlns:p14="http://schemas.microsoft.com/office/powerpoint/2010/main" val="1876924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3FD7-CEF9-3C4E-8D7C-B73DFC0F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52761"/>
            <a:ext cx="8596668" cy="1320800"/>
          </a:xfrm>
        </p:spPr>
        <p:txBody>
          <a:bodyPr/>
          <a:lstStyle/>
          <a:p>
            <a:r>
              <a:rPr lang="en-US" dirty="0"/>
              <a:t>Number of Rides Per Day of the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14117-5EC4-634E-89B5-8F95C83AED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number of rides taken by members is fairly consistent throughout the week</a:t>
            </a:r>
          </a:p>
          <a:p>
            <a:r>
              <a:rPr lang="en-US" b="1" dirty="0">
                <a:solidFill>
                  <a:schemeClr val="accent2"/>
                </a:solidFill>
              </a:rPr>
              <a:t>Casual Riders </a:t>
            </a:r>
            <a:r>
              <a:rPr lang="en-US" dirty="0"/>
              <a:t>show a clear increase in the volume of rides during the weekends, suggesting they are mostly done for </a:t>
            </a:r>
            <a:r>
              <a:rPr lang="en-US" b="1" dirty="0">
                <a:solidFill>
                  <a:schemeClr val="accent2"/>
                </a:solidFill>
              </a:rPr>
              <a:t>leisure purposes</a:t>
            </a:r>
          </a:p>
          <a:p>
            <a:r>
              <a:rPr lang="en-US" b="1" dirty="0">
                <a:solidFill>
                  <a:schemeClr val="accent2"/>
                </a:solidFill>
              </a:rPr>
              <a:t>Members</a:t>
            </a:r>
            <a:r>
              <a:rPr lang="en-US" dirty="0"/>
              <a:t> have a higher volume of rides during the week, suggesting that they are related to </a:t>
            </a:r>
            <a:r>
              <a:rPr lang="en-US" b="1" dirty="0">
                <a:solidFill>
                  <a:schemeClr val="accent2"/>
                </a:solidFill>
              </a:rPr>
              <a:t>work commute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FFC0608-89F0-BC47-8016-65E0243FCD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12547" y="1014984"/>
            <a:ext cx="6005939" cy="5530220"/>
          </a:xfrm>
        </p:spPr>
      </p:pic>
    </p:spTree>
    <p:extLst>
      <p:ext uri="{BB962C8B-B14F-4D97-AF65-F5344CB8AC3E}">
        <p14:creationId xmlns:p14="http://schemas.microsoft.com/office/powerpoint/2010/main" val="2627856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B3FD7-CEF9-3C4E-8D7C-B73DFC0FE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22592"/>
            <a:ext cx="8596668" cy="1320800"/>
          </a:xfrm>
        </p:spPr>
        <p:txBody>
          <a:bodyPr/>
          <a:lstStyle/>
          <a:p>
            <a:r>
              <a:rPr lang="en-US" dirty="0"/>
              <a:t>Number of Rides Per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14117-5EC4-634E-89B5-8F95C83AED4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Significant decrease in the amount of rides from November – April for both types of riders. Possibly due to the winter conditions in the city</a:t>
            </a:r>
          </a:p>
          <a:p>
            <a:endParaRPr lang="en-US" dirty="0"/>
          </a:p>
          <a:p>
            <a:r>
              <a:rPr lang="en-US" dirty="0"/>
              <a:t>Increase in the amount of rides for Casual Riders during the summer months (June – August)</a:t>
            </a:r>
          </a:p>
          <a:p>
            <a:endParaRPr lang="en-US" dirty="0"/>
          </a:p>
          <a:p>
            <a:r>
              <a:rPr lang="en-US" dirty="0"/>
              <a:t>The amount of rides for Members is fairly consistent from May-October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6DDCF4-6A47-F644-A98A-A4134D09B4E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57152" y="1643392"/>
            <a:ext cx="6076235" cy="4935827"/>
          </a:xfrm>
        </p:spPr>
      </p:pic>
    </p:spTree>
    <p:extLst>
      <p:ext uri="{BB962C8B-B14F-4D97-AF65-F5344CB8AC3E}">
        <p14:creationId xmlns:p14="http://schemas.microsoft.com/office/powerpoint/2010/main" val="1908665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67A73-02AD-724A-AE38-18CB7F49F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08156"/>
            <a:ext cx="9436822" cy="1320800"/>
          </a:xfrm>
        </p:spPr>
        <p:txBody>
          <a:bodyPr>
            <a:normAutofit fontScale="90000"/>
          </a:bodyPr>
          <a:lstStyle/>
          <a:p>
            <a:r>
              <a:rPr lang="en-US" dirty="0"/>
              <a:t>Number of Rides per Hour per Day of the Week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D2BCE-C2C1-9842-A319-C11508C565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193180"/>
            <a:ext cx="4184035" cy="4848181"/>
          </a:xfrm>
        </p:spPr>
        <p:txBody>
          <a:bodyPr/>
          <a:lstStyle/>
          <a:p>
            <a:r>
              <a:rPr lang="en-US" dirty="0"/>
              <a:t>For members, there is a clear pattern on weekdays, where the highest peaks occur between 6 a.m. and 9 a.m., as well as between 4 p.m. and 7 p.m.</a:t>
            </a:r>
          </a:p>
          <a:p>
            <a:endParaRPr lang="en-US" dirty="0"/>
          </a:p>
          <a:p>
            <a:r>
              <a:rPr lang="en-US" dirty="0"/>
              <a:t>During the weekend, both types of riders have a fairly even distribution of rides between 10 a.m. and 7 p.m.</a:t>
            </a:r>
          </a:p>
          <a:p>
            <a:endParaRPr lang="en-US" dirty="0"/>
          </a:p>
          <a:p>
            <a:r>
              <a:rPr lang="en-US" dirty="0"/>
              <a:t>During the week, there is a significant drop in ride volume for Casual Riders with the peaks occurring after 5 p.m.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7A21CB7-5E36-C74E-893A-E8A939EE9C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56070" y="1193180"/>
            <a:ext cx="7004750" cy="5015449"/>
          </a:xfrm>
        </p:spPr>
      </p:pic>
    </p:spTree>
    <p:extLst>
      <p:ext uri="{BB962C8B-B14F-4D97-AF65-F5344CB8AC3E}">
        <p14:creationId xmlns:p14="http://schemas.microsoft.com/office/powerpoint/2010/main" val="1674695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92E4-136C-D849-9689-6F454913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Distance Traveled per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81D6D-48A6-D642-949D-AC3A6886F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833246"/>
            <a:ext cx="4184035" cy="2489470"/>
          </a:xfrm>
        </p:spPr>
        <p:txBody>
          <a:bodyPr/>
          <a:lstStyle/>
          <a:p>
            <a:r>
              <a:rPr lang="en-US" dirty="0"/>
              <a:t>Members have a greater average distance traveled in July, August, November, and December</a:t>
            </a:r>
          </a:p>
          <a:p>
            <a:endParaRPr lang="en-US" dirty="0"/>
          </a:p>
          <a:p>
            <a:r>
              <a:rPr lang="en-US" dirty="0"/>
              <a:t>The average distance traveled is pretty consistent throughout the year for both types of riders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CF4790A-591D-3040-B631-B460CAA993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4" y="1543290"/>
            <a:ext cx="6241601" cy="5069383"/>
          </a:xfrm>
        </p:spPr>
      </p:pic>
    </p:spTree>
    <p:extLst>
      <p:ext uri="{BB962C8B-B14F-4D97-AF65-F5344CB8AC3E}">
        <p14:creationId xmlns:p14="http://schemas.microsoft.com/office/powerpoint/2010/main" val="1066294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5A612-BF7A-EC48-B248-A7D25292E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Ride Length per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E175E-5BB6-DB49-93A8-F761AB0A1C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739590"/>
            <a:ext cx="4184035" cy="4650059"/>
          </a:xfrm>
        </p:spPr>
        <p:txBody>
          <a:bodyPr>
            <a:normAutofit/>
          </a:bodyPr>
          <a:lstStyle/>
          <a:p>
            <a:r>
              <a:rPr lang="en-US" dirty="0"/>
              <a:t>The ride length in minutes is considerably higher for Casual Riders throughout the year</a:t>
            </a:r>
          </a:p>
          <a:p>
            <a:r>
              <a:rPr lang="en-US" dirty="0"/>
              <a:t>The ride length for Members is consistent throughout the year</a:t>
            </a:r>
          </a:p>
          <a:p>
            <a:r>
              <a:rPr lang="en-US" dirty="0"/>
              <a:t>The ride length for Casual Riders is lower during the winter months</a:t>
            </a:r>
          </a:p>
          <a:p>
            <a:r>
              <a:rPr lang="en-US" dirty="0"/>
              <a:t>Considering that the distance traveled between both types of riders is pretty similar, but there is such a significant difference between the ride length, it can be deduced that, in general, Casual Riders go slower, which is consistent with leisure rides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041A159-1D0E-7243-9F4E-A903098CD1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4" y="1289824"/>
            <a:ext cx="6380236" cy="5231039"/>
          </a:xfrm>
        </p:spPr>
      </p:pic>
    </p:spTree>
    <p:extLst>
      <p:ext uri="{BB962C8B-B14F-4D97-AF65-F5344CB8AC3E}">
        <p14:creationId xmlns:p14="http://schemas.microsoft.com/office/powerpoint/2010/main" val="1537313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F7146-57C0-A64C-B4E3-43A242307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182" y="538143"/>
            <a:ext cx="8596668" cy="1320800"/>
          </a:xfrm>
        </p:spPr>
        <p:txBody>
          <a:bodyPr/>
          <a:lstStyle/>
          <a:p>
            <a:r>
              <a:rPr lang="en-US" dirty="0"/>
              <a:t>Top 5 Most Popular Stations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90BCDB7-C57A-2F44-9CB2-7F0327F3ED9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033851" y="4091558"/>
            <a:ext cx="7897954" cy="1201599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F29368-9BDD-484F-BBC5-989D7306D09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033851" y="2099698"/>
            <a:ext cx="7897954" cy="1217851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447F40-6B86-6D4D-85FD-D92EC5B738CB}"/>
              </a:ext>
            </a:extLst>
          </p:cNvPr>
          <p:cNvSpPr txBox="1">
            <a:spLocks/>
          </p:cNvSpPr>
          <p:nvPr/>
        </p:nvSpPr>
        <p:spPr>
          <a:xfrm>
            <a:off x="457201" y="2099698"/>
            <a:ext cx="3456878" cy="4650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top 5 most popular start and end stations are the same ones but in different order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There is a clear preference for the station with the name “Streeter </a:t>
            </a:r>
            <a:r>
              <a:rPr lang="en-US" dirty="0" err="1"/>
              <a:t>Dr</a:t>
            </a:r>
            <a:r>
              <a:rPr lang="en-US" dirty="0"/>
              <a:t> &amp; Grand Ave”</a:t>
            </a:r>
          </a:p>
        </p:txBody>
      </p:sp>
    </p:spTree>
    <p:extLst>
      <p:ext uri="{BB962C8B-B14F-4D97-AF65-F5344CB8AC3E}">
        <p14:creationId xmlns:p14="http://schemas.microsoft.com/office/powerpoint/2010/main" val="3422187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B5D3C-1B75-A24A-866E-E789CD26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Geography of Rides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C7EE71-1022-C84E-871F-A87BCDF35A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27044" t="3157" r="34302"/>
          <a:stretch/>
        </p:blipFill>
        <p:spPr>
          <a:xfrm>
            <a:off x="5672986" y="1406225"/>
            <a:ext cx="2685463" cy="5020111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4D93BB6-4707-E14C-8891-2958B22AC6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7034" t="2783" r="34327"/>
          <a:stretch/>
        </p:blipFill>
        <p:spPr>
          <a:xfrm>
            <a:off x="8450756" y="1406225"/>
            <a:ext cx="2682590" cy="5020110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43C9A40-F242-2D49-8125-3049B19B899D}"/>
              </a:ext>
            </a:extLst>
          </p:cNvPr>
          <p:cNvSpPr txBox="1">
            <a:spLocks/>
          </p:cNvSpPr>
          <p:nvPr/>
        </p:nvSpPr>
        <p:spPr>
          <a:xfrm>
            <a:off x="570359" y="1617601"/>
            <a:ext cx="4184035" cy="46500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Members utilize a significantly larger number of stations that record a minimum of 75 rides each</a:t>
            </a:r>
          </a:p>
          <a:p>
            <a:endParaRPr lang="en-US" dirty="0"/>
          </a:p>
          <a:p>
            <a:r>
              <a:rPr lang="en-US" dirty="0"/>
              <a:t>Electric bicycles are predominantly employed for rides in the city's outskirts.</a:t>
            </a:r>
          </a:p>
          <a:p>
            <a:endParaRPr lang="en-US" dirty="0"/>
          </a:p>
          <a:p>
            <a:r>
              <a:rPr lang="en-US" dirty="0"/>
              <a:t>Most of the stations that record a minimum of 75 rides for Casual Riders are located downtown and near the bay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21CF0B6E-5CB0-7F4C-BA8C-9406B2452129}"/>
              </a:ext>
            </a:extLst>
          </p:cNvPr>
          <p:cNvSpPr txBox="1">
            <a:spLocks/>
          </p:cNvSpPr>
          <p:nvPr/>
        </p:nvSpPr>
        <p:spPr>
          <a:xfrm>
            <a:off x="8358449" y="1002302"/>
            <a:ext cx="4184035" cy="403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Casual Riders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628962D8-DC5D-E04B-8949-AB19F44A4868}"/>
              </a:ext>
            </a:extLst>
          </p:cNvPr>
          <p:cNvSpPr txBox="1">
            <a:spLocks/>
          </p:cNvSpPr>
          <p:nvPr/>
        </p:nvSpPr>
        <p:spPr>
          <a:xfrm>
            <a:off x="5565011" y="1014038"/>
            <a:ext cx="4184035" cy="403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Members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135B651-7104-2D40-8586-DE1800437E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6137" y="1429697"/>
            <a:ext cx="1152312" cy="5318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7FEE56F-CEEF-E94E-B258-B0E196C6C7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3453" y="1417961"/>
            <a:ext cx="1152312" cy="53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70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C1BB-26D5-A64F-A059-2EAF80F47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</p:spTree>
    <p:extLst>
      <p:ext uri="{BB962C8B-B14F-4D97-AF65-F5344CB8AC3E}">
        <p14:creationId xmlns:p14="http://schemas.microsoft.com/office/powerpoint/2010/main" val="2154142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5B1A1-1607-6E45-BAC5-242C0AB41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68989-2ED3-6745-A6C1-D45953483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Project Overview and Goals</a:t>
            </a:r>
          </a:p>
          <a:p>
            <a:r>
              <a:rPr lang="en-US" dirty="0"/>
              <a:t>Data and Analysis</a:t>
            </a:r>
          </a:p>
          <a:p>
            <a:r>
              <a:rPr lang="en-US" dirty="0"/>
              <a:t>Key insights &amp; Conclusions</a:t>
            </a:r>
          </a:p>
          <a:p>
            <a:r>
              <a:rPr lang="en-US" dirty="0"/>
              <a:t>Recommendations &amp; Actionable Steps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676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168CF-E097-8C45-B61F-3FE72151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BF8436-7B01-B740-89F7-ED04EEE00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Members account for the biggest proportion of rides (59.17% compared to 40.83%)</a:t>
            </a:r>
          </a:p>
          <a:p>
            <a:r>
              <a:rPr lang="en-US" dirty="0"/>
              <a:t>Throughout the entire year, the amount of rides taken by Members is greater</a:t>
            </a:r>
          </a:p>
          <a:p>
            <a:r>
              <a:rPr lang="en-US" dirty="0"/>
              <a:t>On weekdays, members exhibit a distinct pattern during the hours with the highest ride volume.</a:t>
            </a:r>
          </a:p>
          <a:p>
            <a:r>
              <a:rPr lang="en-US" dirty="0"/>
              <a:t>The average ride distance covered for both types of rides is very similar and consistent throughout the year</a:t>
            </a:r>
          </a:p>
          <a:p>
            <a:r>
              <a:rPr lang="en-US" dirty="0"/>
              <a:t>There are more riders in the afternoon than there are in the mornings</a:t>
            </a:r>
          </a:p>
          <a:p>
            <a:r>
              <a:rPr lang="en-US" dirty="0"/>
              <a:t>The month of the year is an important factor that impacts the amount of rides and the duration of the rides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25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2168CF-E097-8C45-B61F-3FE72151D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90" y="286214"/>
            <a:ext cx="9269555" cy="1320800"/>
          </a:xfrm>
        </p:spPr>
        <p:txBody>
          <a:bodyPr/>
          <a:lstStyle/>
          <a:p>
            <a:r>
              <a:rPr lang="en-US" dirty="0"/>
              <a:t>Conclusions and differences between riders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BF8436-7B01-B740-89F7-ED04EEE00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889" y="1607015"/>
            <a:ext cx="9269555" cy="4434348"/>
          </a:xfrm>
        </p:spPr>
        <p:txBody>
          <a:bodyPr/>
          <a:lstStyle/>
          <a:p>
            <a:r>
              <a:rPr lang="en-US" dirty="0"/>
              <a:t>Members prefer to ride during the week while Casual Riders show a clear preference for riding during the weekends</a:t>
            </a:r>
          </a:p>
          <a:p>
            <a:r>
              <a:rPr lang="en-US" dirty="0"/>
              <a:t>While the average distance traveled was similar, there was a clear difference between the ride length of Casual Riders and Members, with Casual Riders exhibiting significantly higher ride lengths. This is consistent with leisure activity performed by Casual Riders</a:t>
            </a:r>
          </a:p>
          <a:p>
            <a:r>
              <a:rPr lang="en-US" dirty="0"/>
              <a:t>Members use the bikes in more fixed routines, reflected by the amount of start stations that have at least 75 rides, while Casual Riders show more distinct activities.</a:t>
            </a:r>
          </a:p>
          <a:p>
            <a:r>
              <a:rPr lang="en-US" dirty="0"/>
              <a:t>Casual Riders mostly use the stations located within the city’s center and bay areas, while Members show a more scattered distribution throughout the city.</a:t>
            </a:r>
          </a:p>
          <a:p>
            <a:r>
              <a:rPr lang="en-US" dirty="0"/>
              <a:t>Members prefer casual bikes while Casual Riders prefer electric bikes.</a:t>
            </a:r>
          </a:p>
          <a:p>
            <a:r>
              <a:rPr lang="en-US" dirty="0"/>
              <a:t>Casual riders are the only ones using the docked bikes.</a:t>
            </a:r>
          </a:p>
        </p:txBody>
      </p:sp>
    </p:spTree>
    <p:extLst>
      <p:ext uri="{BB962C8B-B14F-4D97-AF65-F5344CB8AC3E}">
        <p14:creationId xmlns:p14="http://schemas.microsoft.com/office/powerpoint/2010/main" val="1320727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C1BB-26D5-A64F-A059-2EAF80F47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I do with this information?</a:t>
            </a:r>
          </a:p>
        </p:txBody>
      </p:sp>
    </p:spTree>
    <p:extLst>
      <p:ext uri="{BB962C8B-B14F-4D97-AF65-F5344CB8AC3E}">
        <p14:creationId xmlns:p14="http://schemas.microsoft.com/office/powerpoint/2010/main" val="2159615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4BB8-09AD-124E-A5D0-EB384E39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&amp; Actionable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74236-3E45-0B43-8A42-098AA9698B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639229"/>
            <a:ext cx="8299398" cy="4402132"/>
          </a:xfrm>
        </p:spPr>
        <p:txBody>
          <a:bodyPr/>
          <a:lstStyle/>
          <a:p>
            <a:r>
              <a:rPr lang="en-US" dirty="0"/>
              <a:t>Offer different types of memberships. Since casual riders prefer riding on the weekends, and there is a significant difference in the amount of rides taken during the winter months compared to the rest of the year, monthly memberships or weekend-only annual memberships could help attract a larger amount of Members.</a:t>
            </a:r>
          </a:p>
          <a:p>
            <a:r>
              <a:rPr lang="en-US" dirty="0"/>
              <a:t>Since the most popular start and end stations are known, marketing ads and campaigns could be targeted to these stations via billboards or posters.</a:t>
            </a:r>
          </a:p>
          <a:p>
            <a:r>
              <a:rPr lang="en-US" dirty="0"/>
              <a:t>Financial incentives via coupons or discounts could be provided for the usage of electric bikes if the rider has an annual membership. This would be a great incentive for casual riders to join since they already prefer electric bikes, and it could be an incentive for current members to transition to </a:t>
            </a:r>
            <a:r>
              <a:rPr lang="en-US"/>
              <a:t>electric bikes.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690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5132-5864-7349-80B3-67108C7A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</a:t>
            </a:r>
            <a:r>
              <a:rPr lang="en-US" sz="6000" dirty="0" err="1"/>
              <a:t>Cyclistic</a:t>
            </a:r>
            <a:r>
              <a:rPr lang="en-US" sz="6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41708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AF6F6F-4627-2148-8992-2ECAD2509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Cyclistic</a:t>
            </a:r>
            <a:endParaRPr lang="en-US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64E7A0A5-9E3A-444C-BD7A-F72D0493DA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4212924"/>
              </p:ext>
            </p:extLst>
          </p:nvPr>
        </p:nvGraphicFramePr>
        <p:xfrm>
          <a:off x="816517" y="1538869"/>
          <a:ext cx="8650868" cy="43764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080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5132-5864-7349-80B3-67108C7A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/>
              <a:t>Where did the data come from?</a:t>
            </a:r>
          </a:p>
        </p:txBody>
      </p:sp>
    </p:spTree>
    <p:extLst>
      <p:ext uri="{BB962C8B-B14F-4D97-AF65-F5344CB8AC3E}">
        <p14:creationId xmlns:p14="http://schemas.microsoft.com/office/powerpoint/2010/main" val="416686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EB7E0CE-E304-2048-ACBE-4E22A9D3B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534F40D-9492-BF47-9507-2432C5A8D0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9068208"/>
              </p:ext>
            </p:extLst>
          </p:nvPr>
        </p:nvGraphicFramePr>
        <p:xfrm>
          <a:off x="1240264" y="1483112"/>
          <a:ext cx="7881434" cy="4409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30252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5132-5864-7349-80B3-67108C7A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is the purpose?</a:t>
            </a:r>
          </a:p>
        </p:txBody>
      </p:sp>
    </p:spTree>
    <p:extLst>
      <p:ext uri="{BB962C8B-B14F-4D97-AF65-F5344CB8AC3E}">
        <p14:creationId xmlns:p14="http://schemas.microsoft.com/office/powerpoint/2010/main" val="2441965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BC3A9-889B-A644-B0F9-7504254B8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8A81B-377F-A44E-B7FA-6DFF98838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1516566"/>
            <a:ext cx="4184035" cy="45247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Business Task</a:t>
            </a:r>
          </a:p>
          <a:p>
            <a:pPr marL="0" indent="0">
              <a:buNone/>
            </a:pPr>
            <a:endParaRPr lang="en-US" b="1" dirty="0"/>
          </a:p>
          <a:p>
            <a:pPr>
              <a:buAutoNum type="arabicPeriod"/>
            </a:pPr>
            <a:r>
              <a:rPr lang="en-US" dirty="0"/>
              <a:t>Identify trends in how casual riders and annual members </a:t>
            </a:r>
            <a:r>
              <a:rPr lang="en-US" b="1" dirty="0">
                <a:solidFill>
                  <a:schemeClr val="accent2"/>
                </a:solidFill>
              </a:rPr>
              <a:t>use</a:t>
            </a:r>
            <a:r>
              <a:rPr lang="en-US" dirty="0"/>
              <a:t> the </a:t>
            </a:r>
            <a:r>
              <a:rPr lang="en-US" dirty="0" err="1"/>
              <a:t>Cyclistic</a:t>
            </a:r>
            <a:r>
              <a:rPr lang="en-US" dirty="0"/>
              <a:t> </a:t>
            </a:r>
            <a:r>
              <a:rPr lang="en-US" b="1" dirty="0">
                <a:solidFill>
                  <a:schemeClr val="accent2"/>
                </a:solidFill>
              </a:rPr>
              <a:t>bikes differently </a:t>
            </a:r>
          </a:p>
          <a:p>
            <a:pPr>
              <a:buAutoNum type="arabicPeriod"/>
            </a:pPr>
            <a:endParaRPr lang="en-US" b="1" dirty="0">
              <a:solidFill>
                <a:schemeClr val="accent2"/>
              </a:solidFill>
            </a:endParaRPr>
          </a:p>
          <a:p>
            <a:pPr>
              <a:buAutoNum type="arabicPeriod"/>
            </a:pPr>
            <a:r>
              <a:rPr lang="en-US" dirty="0"/>
              <a:t>Analyze which </a:t>
            </a:r>
            <a:r>
              <a:rPr lang="en-US" b="1" dirty="0">
                <a:solidFill>
                  <a:schemeClr val="accent2"/>
                </a:solidFill>
              </a:rPr>
              <a:t>factors</a:t>
            </a:r>
            <a:r>
              <a:rPr lang="en-US" dirty="0"/>
              <a:t> could </a:t>
            </a:r>
            <a:r>
              <a:rPr lang="en-US" b="1" dirty="0">
                <a:solidFill>
                  <a:schemeClr val="accent2"/>
                </a:solidFill>
              </a:rPr>
              <a:t>influence</a:t>
            </a:r>
            <a:r>
              <a:rPr lang="en-US" dirty="0"/>
              <a:t> a casual rider's decision </a:t>
            </a:r>
            <a:r>
              <a:rPr lang="en-US" b="1" dirty="0">
                <a:solidFill>
                  <a:schemeClr val="accent2"/>
                </a:solidFill>
              </a:rPr>
              <a:t>to buy an annual membership</a:t>
            </a:r>
          </a:p>
          <a:p>
            <a:pPr>
              <a:buAutoNum type="arabicPeriod"/>
            </a:pPr>
            <a:endParaRPr lang="en-US" b="1" dirty="0">
              <a:solidFill>
                <a:schemeClr val="accent2"/>
              </a:solidFill>
            </a:endParaRPr>
          </a:p>
          <a:p>
            <a:pPr>
              <a:buAutoNum type="arabicPeriod"/>
            </a:pPr>
            <a:r>
              <a:rPr lang="en-US" dirty="0"/>
              <a:t>Provide high quality </a:t>
            </a:r>
            <a:r>
              <a:rPr lang="en-US" b="1" dirty="0">
                <a:solidFill>
                  <a:schemeClr val="accent2"/>
                </a:solidFill>
              </a:rPr>
              <a:t>recommendations</a:t>
            </a:r>
            <a:r>
              <a:rPr lang="en-US" dirty="0"/>
              <a:t> for the marketing team </a:t>
            </a:r>
            <a:r>
              <a:rPr lang="en-US" b="1" dirty="0">
                <a:solidFill>
                  <a:schemeClr val="accent2"/>
                </a:solidFill>
              </a:rPr>
              <a:t>to convert casual riders into annual members</a:t>
            </a:r>
          </a:p>
          <a:p>
            <a:endParaRPr lang="en-US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DBD38F-C3C9-B747-AE4B-C93D0E231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1516567"/>
            <a:ext cx="4184034" cy="452479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Key Stakeholders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Lily Moreno - director of marketing and your manager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Cyclistic</a:t>
            </a:r>
            <a:r>
              <a:rPr lang="en-US" dirty="0"/>
              <a:t> marketing analytics team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Cyclistic</a:t>
            </a:r>
            <a:r>
              <a:rPr lang="en-US" dirty="0"/>
              <a:t> executive team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54387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F5132-5864-7349-80B3-67108C7A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Data and Analysis</a:t>
            </a:r>
          </a:p>
        </p:txBody>
      </p:sp>
    </p:spTree>
    <p:extLst>
      <p:ext uri="{BB962C8B-B14F-4D97-AF65-F5344CB8AC3E}">
        <p14:creationId xmlns:p14="http://schemas.microsoft.com/office/powerpoint/2010/main" val="33575692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{B67DA629-D410-9748-855E-A9B12C853A00}tf10001060</Template>
  <TotalTime>154</TotalTime>
  <Words>1095</Words>
  <Application>Microsoft Macintosh PowerPoint</Application>
  <PresentationFormat>Widescreen</PresentationFormat>
  <Paragraphs>115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Trebuchet MS</vt:lpstr>
      <vt:lpstr>Wingdings 3</vt:lpstr>
      <vt:lpstr>Facet</vt:lpstr>
      <vt:lpstr>Analysis Case Study: Cyclistic Bike-Share</vt:lpstr>
      <vt:lpstr>Table of Contents</vt:lpstr>
      <vt:lpstr>What is Cyclistic?</vt:lpstr>
      <vt:lpstr>Cyclistic</vt:lpstr>
      <vt:lpstr>Where did the data come from?</vt:lpstr>
      <vt:lpstr>Data</vt:lpstr>
      <vt:lpstr>What is the purpose?</vt:lpstr>
      <vt:lpstr>Overview</vt:lpstr>
      <vt:lpstr>Data and Analysis</vt:lpstr>
      <vt:lpstr>Ride Distribution</vt:lpstr>
      <vt:lpstr>Rideable Type</vt:lpstr>
      <vt:lpstr>Number of Rides Per Day of the Week</vt:lpstr>
      <vt:lpstr>Number of Rides Per Month</vt:lpstr>
      <vt:lpstr>Number of Rides per Hour per Day of the Week </vt:lpstr>
      <vt:lpstr>Average Distance Traveled per Month</vt:lpstr>
      <vt:lpstr>Average Ride Length per Month</vt:lpstr>
      <vt:lpstr>Top 5 Most Popular Stations</vt:lpstr>
      <vt:lpstr>Geography of Rides</vt:lpstr>
      <vt:lpstr>What did we learn?</vt:lpstr>
      <vt:lpstr>Key Insights</vt:lpstr>
      <vt:lpstr>Conclusions and differences between riders</vt:lpstr>
      <vt:lpstr>What can I do with this information?</vt:lpstr>
      <vt:lpstr>Recommendations &amp; Actionable Steps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Case Study: Cyclistic Bike-Share</dc:title>
  <dc:creator>Paulina Remis</dc:creator>
  <cp:lastModifiedBy>Paulina Remis</cp:lastModifiedBy>
  <cp:revision>15</cp:revision>
  <dcterms:created xsi:type="dcterms:W3CDTF">2023-08-07T17:00:12Z</dcterms:created>
  <dcterms:modified xsi:type="dcterms:W3CDTF">2023-08-07T19:35:01Z</dcterms:modified>
</cp:coreProperties>
</file>

<file path=docProps/thumbnail.jpeg>
</file>